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410" r:id="rId3"/>
    <p:sldId id="383" r:id="rId5"/>
    <p:sldId id="391" r:id="rId6"/>
    <p:sldId id="412" r:id="rId7"/>
    <p:sldId id="416" r:id="rId8"/>
    <p:sldId id="426" r:id="rId9"/>
    <p:sldId id="411" r:id="rId10"/>
    <p:sldId id="427" r:id="rId11"/>
    <p:sldId id="423" r:id="rId12"/>
    <p:sldId id="424" r:id="rId13"/>
    <p:sldId id="425" r:id="rId14"/>
    <p:sldId id="428" r:id="rId15"/>
    <p:sldId id="404" r:id="rId16"/>
    <p:sldId id="413" r:id="rId17"/>
    <p:sldId id="414" r:id="rId18"/>
    <p:sldId id="415" r:id="rId19"/>
    <p:sldId id="39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  <p:cmAuthor id="3" name="Microsoft Office User" initials="MOU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99" autoAdjust="0"/>
    <p:restoredTop sz="96327" autoAdjust="0"/>
  </p:normalViewPr>
  <p:slideViewPr>
    <p:cSldViewPr snapToGrid="0">
      <p:cViewPr varScale="1">
        <p:scale>
          <a:sx n="116" d="100"/>
          <a:sy n="116" d="100"/>
        </p:scale>
        <p:origin x="31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/>
          <p:cNvCxnSpPr/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9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9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9" name="Table Placeholder 2"/>
          <p:cNvSpPr>
            <a:spLocks noGrp="1"/>
          </p:cNvSpPr>
          <p:nvPr>
            <p:ph type="tbl" sz="quarter" idx="10" hasCustomPrompt="1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icon to add table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/>
            <p:cNvSpPr/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/>
            <p:cNvSpPr/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2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210" indent="-283210">
              <a:lnSpc>
                <a:spcPct val="80000"/>
              </a:lnSpc>
              <a:spcBef>
                <a:spcPts val="2200"/>
              </a:spcBef>
              <a:buFont typeface="Arial" panose="020B060402020209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210">
              <a:spcBef>
                <a:spcPts val="600"/>
              </a:spcBef>
              <a:defRPr sz="2000"/>
            </a:lvl2pPr>
            <a:lvl3pPr indent="-283210">
              <a:spcBef>
                <a:spcPts val="1800"/>
              </a:spcBef>
              <a:defRPr sz="2000"/>
            </a:lvl3pPr>
            <a:lvl4pPr indent="-283210">
              <a:spcBef>
                <a:spcPts val="1800"/>
              </a:spcBef>
              <a:defRPr sz="2000"/>
            </a:lvl4pPr>
            <a:lvl5pPr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3" name="Slide Number Placeholder 42"/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/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2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210" indent="-283210">
              <a:spcBef>
                <a:spcPts val="1800"/>
              </a:spcBef>
              <a:buFont typeface="Arial" panose="020B0604020202090204" pitchFamily="34" charset="0"/>
              <a:buChar char="•"/>
              <a:defRPr sz="2000"/>
            </a:lvl1pPr>
            <a:lvl2pPr indent="-283210">
              <a:spcBef>
                <a:spcPts val="1800"/>
              </a:spcBef>
              <a:defRPr sz="2000"/>
            </a:lvl2pPr>
            <a:lvl3pPr indent="-283210">
              <a:spcBef>
                <a:spcPts val="1800"/>
              </a:spcBef>
              <a:defRPr sz="2000"/>
            </a:lvl3pPr>
            <a:lvl4pPr indent="-283210">
              <a:spcBef>
                <a:spcPts val="1800"/>
              </a:spcBef>
              <a:defRPr sz="2000"/>
            </a:lvl4pPr>
            <a:lvl5pPr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/>
          <p:cNvCxnSpPr/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2" name="Content Placeholder 5"/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90204" pitchFamily="34" charset="0"/>
              <a:buNone/>
              <a:defRPr sz="2000"/>
            </a:lvl1pPr>
            <a:lvl2pPr marL="283210" indent="-283210">
              <a:spcBef>
                <a:spcPts val="1800"/>
              </a:spcBef>
              <a:defRPr sz="2000"/>
            </a:lvl2pPr>
            <a:lvl3pPr marL="594360" indent="-283210">
              <a:spcBef>
                <a:spcPts val="1800"/>
              </a:spcBef>
              <a:defRPr sz="2000"/>
            </a:lvl3pPr>
            <a:lvl4pPr marL="822960" indent="-283210">
              <a:spcBef>
                <a:spcPts val="1800"/>
              </a:spcBef>
              <a:defRPr sz="2000"/>
            </a:lvl4pPr>
            <a:lvl5pPr marL="1005840"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Content Placeholder 5"/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90204" pitchFamily="34" charset="0"/>
              <a:buNone/>
              <a:defRPr sz="2000"/>
            </a:lvl1pPr>
            <a:lvl2pPr marL="283210" indent="-283210">
              <a:spcBef>
                <a:spcPts val="1800"/>
              </a:spcBef>
              <a:defRPr sz="2000"/>
            </a:lvl2pPr>
            <a:lvl3pPr marL="548640" indent="-283210">
              <a:spcBef>
                <a:spcPts val="1800"/>
              </a:spcBef>
              <a:defRPr sz="2000"/>
            </a:lvl3pPr>
            <a:lvl4pPr marL="822960" indent="-283210">
              <a:spcBef>
                <a:spcPts val="1800"/>
              </a:spcBef>
              <a:defRPr sz="2000"/>
            </a:lvl4pPr>
            <a:lvl5pPr marL="1005840"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/>
            <p:cNvSpPr/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/>
            <p:cNvSpPr/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/>
            <p:cNvSpPr/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/>
            <p:cNvSpPr/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/>
            <p:cNvSpPr/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endParaRPr lang="en-US" dirty="0"/>
          </a:p>
        </p:txBody>
      </p:sp>
      <p:sp>
        <p:nvSpPr>
          <p:cNvPr id="2" name="Content Placeholder 5"/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90204" pitchFamily="34" charset="0"/>
              <a:buNone/>
              <a:defRPr sz="2000"/>
            </a:lvl1pPr>
            <a:lvl2pPr marL="283210" indent="-283210">
              <a:spcBef>
                <a:spcPts val="1800"/>
              </a:spcBef>
              <a:defRPr sz="2000"/>
            </a:lvl2pPr>
            <a:lvl3pPr marL="548640" indent="-283210">
              <a:spcBef>
                <a:spcPts val="1800"/>
              </a:spcBef>
              <a:defRPr sz="2000"/>
            </a:lvl3pPr>
            <a:lvl4pPr marL="822960" indent="-283210">
              <a:spcBef>
                <a:spcPts val="1800"/>
              </a:spcBef>
              <a:defRPr sz="2000"/>
            </a:lvl4pPr>
            <a:lvl5pPr marL="1005840"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  <a:endParaRPr lang="en-US" dirty="0"/>
          </a:p>
        </p:txBody>
      </p:sp>
      <p:sp>
        <p:nvSpPr>
          <p:cNvPr id="3" name="Content Placeholder 5"/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90204" pitchFamily="34" charset="0"/>
              <a:buNone/>
              <a:defRPr sz="2000"/>
            </a:lvl1pPr>
            <a:lvl2pPr indent="-283210">
              <a:spcBef>
                <a:spcPts val="1800"/>
              </a:spcBef>
              <a:defRPr sz="2000"/>
            </a:lvl2pPr>
            <a:lvl3pPr indent="-283210">
              <a:spcBef>
                <a:spcPts val="1800"/>
              </a:spcBef>
              <a:defRPr sz="2000"/>
            </a:lvl3pPr>
            <a:lvl4pPr indent="-283210">
              <a:spcBef>
                <a:spcPts val="1800"/>
              </a:spcBef>
              <a:defRPr sz="2000"/>
            </a:lvl4pPr>
            <a:lvl5pPr indent="-283210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>
              <a:latin typeface="+mn-lt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endParaRPr lang="en-US" dirty="0">
              <a:latin typeface="+mn-l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2" name="Title Placeholder 11"/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0" name="Date Placeholder 3"/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3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21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21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21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21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21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27094" y="1520328"/>
            <a:ext cx="8502261" cy="112537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 Presentation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8724447" y="5622459"/>
            <a:ext cx="3272921" cy="112537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b="0" dirty="0">
                <a:solidFill>
                  <a:srgbClr val="2D3B45"/>
                </a:solidFill>
                <a:latin typeface="Lato Extended"/>
              </a:rPr>
              <a:t>Group</a:t>
            </a:r>
            <a:r>
              <a:rPr lang="zh-CN" altLang="en-US" sz="2800" b="0" dirty="0">
                <a:solidFill>
                  <a:srgbClr val="2D3B45"/>
                </a:solidFill>
                <a:latin typeface="Lato Extended"/>
              </a:rPr>
              <a:t> </a:t>
            </a:r>
            <a:r>
              <a:rPr lang="en-US" altLang="zh-CN" sz="2800" b="0" dirty="0">
                <a:solidFill>
                  <a:srgbClr val="2D3B45"/>
                </a:solidFill>
                <a:latin typeface="Lato Extended"/>
              </a:rPr>
              <a:t>15</a:t>
            </a:r>
            <a:endParaRPr lang="en-US" altLang="zh-CN" sz="2800" b="0" dirty="0">
              <a:solidFill>
                <a:srgbClr val="2D3B45"/>
              </a:solidFill>
              <a:latin typeface="Lato Extended"/>
            </a:endParaRPr>
          </a:p>
          <a:p>
            <a:endParaRPr lang="en-US" altLang="zh-CN" sz="2800" b="0" dirty="0">
              <a:solidFill>
                <a:srgbClr val="2D3B45"/>
              </a:solidFill>
              <a:latin typeface="Lato Extended"/>
            </a:endParaRPr>
          </a:p>
          <a:p>
            <a:pPr>
              <a:lnSpc>
                <a:spcPct val="100000"/>
              </a:lnSpc>
            </a:pPr>
            <a:r>
              <a:rPr lang="en-US" altLang="zh-CN" sz="2800" b="0" dirty="0" err="1">
                <a:solidFill>
                  <a:srgbClr val="2D3B45"/>
                </a:solidFill>
                <a:latin typeface="Lato Extended"/>
              </a:rPr>
              <a:t>Shuangge</a:t>
            </a:r>
            <a:r>
              <a:rPr lang="zh-CN" altLang="en-US" sz="2800" b="0" dirty="0">
                <a:solidFill>
                  <a:srgbClr val="2D3B45"/>
                </a:solidFill>
                <a:latin typeface="Lato Extended"/>
              </a:rPr>
              <a:t> </a:t>
            </a:r>
            <a:r>
              <a:rPr lang="en-US" altLang="zh-CN" sz="2800" b="0" dirty="0">
                <a:solidFill>
                  <a:srgbClr val="2D3B45"/>
                </a:solidFill>
                <a:latin typeface="Lato Extended"/>
              </a:rPr>
              <a:t>Li</a:t>
            </a:r>
            <a:endParaRPr lang="en-US" altLang="zh-CN" sz="2800" b="0" dirty="0">
              <a:solidFill>
                <a:srgbClr val="2D3B45"/>
              </a:solidFill>
              <a:latin typeface="Lato Extended"/>
            </a:endParaRPr>
          </a:p>
          <a:p>
            <a:pPr>
              <a:lnSpc>
                <a:spcPct val="100000"/>
              </a:lnSpc>
            </a:pPr>
            <a:r>
              <a:rPr lang="en-US" altLang="zh-CN" sz="2800" b="0" dirty="0" err="1">
                <a:solidFill>
                  <a:srgbClr val="2D3B45"/>
                </a:solidFill>
                <a:latin typeface="Lato Extended"/>
              </a:rPr>
              <a:t>Tiansheng</a:t>
            </a:r>
            <a:r>
              <a:rPr lang="zh-CN" altLang="en-US" sz="2800" b="0" dirty="0">
                <a:solidFill>
                  <a:srgbClr val="2D3B45"/>
                </a:solidFill>
                <a:latin typeface="Lato Extended"/>
              </a:rPr>
              <a:t> </a:t>
            </a:r>
            <a:r>
              <a:rPr lang="en-US" altLang="zh-CN" sz="2800" b="0" dirty="0">
                <a:solidFill>
                  <a:srgbClr val="2D3B45"/>
                </a:solidFill>
                <a:latin typeface="Lato Extended"/>
              </a:rPr>
              <a:t>Zhang</a:t>
            </a:r>
            <a:endParaRPr lang="en-US" altLang="zh-CN" sz="2800" b="0" dirty="0">
              <a:solidFill>
                <a:srgbClr val="2D3B45"/>
              </a:solidFill>
              <a:latin typeface="Lato Extended"/>
            </a:endParaRPr>
          </a:p>
          <a:p>
            <a:pPr>
              <a:lnSpc>
                <a:spcPct val="100000"/>
              </a:lnSpc>
            </a:pPr>
            <a:r>
              <a:rPr lang="en-US" altLang="zh-CN" sz="2800" b="0" dirty="0" err="1">
                <a:solidFill>
                  <a:srgbClr val="2D3B45"/>
                </a:solidFill>
                <a:latin typeface="Lato Extended"/>
              </a:rPr>
              <a:t>Chengjia</a:t>
            </a:r>
            <a:r>
              <a:rPr lang="zh-CN" altLang="en-US" sz="2800" b="0" dirty="0">
                <a:solidFill>
                  <a:srgbClr val="2D3B45"/>
                </a:solidFill>
                <a:latin typeface="Lato Extended"/>
              </a:rPr>
              <a:t> </a:t>
            </a:r>
            <a:r>
              <a:rPr lang="en-US" altLang="zh-CN" sz="2800" b="0" dirty="0">
                <a:solidFill>
                  <a:srgbClr val="2D3B45"/>
                </a:solidFill>
                <a:latin typeface="Lato Extended"/>
              </a:rPr>
              <a:t>Feng</a:t>
            </a:r>
            <a:endParaRPr lang="en-US" sz="2800" b="0" dirty="0">
              <a:solidFill>
                <a:srgbClr val="2D3B45"/>
              </a:solidFill>
              <a:latin typeface="Lato Extended"/>
            </a:endParaRPr>
          </a:p>
          <a:p>
            <a:endParaRPr lang="en-US" sz="4000" b="0" dirty="0">
              <a:solidFill>
                <a:srgbClr val="2D3B45"/>
              </a:solidFill>
              <a:latin typeface="Lato Extende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938" y="121186"/>
            <a:ext cx="6787747" cy="934780"/>
          </a:xfrm>
        </p:spPr>
        <p:txBody>
          <a:bodyPr/>
          <a:lstStyle/>
          <a:p>
            <a:r>
              <a:rPr lang="en-US" dirty="0"/>
              <a:t>Generation: Database</a:t>
            </a:r>
            <a:endParaRPr lang="zh-CN" altLang="en-US" dirty="0">
              <a:ea typeface="宋体" charset="0"/>
            </a:endParaRPr>
          </a:p>
        </p:txBody>
      </p:sp>
      <p:pic>
        <p:nvPicPr>
          <p:cNvPr id="3" name="Picture 2" descr="Screenshot 2024-11-20 at 01.25.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4970" y="1177925"/>
            <a:ext cx="4789805" cy="473011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822325" y="6029325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Generated sql</a:t>
            </a:r>
            <a:endParaRPr lang="en-US" sz="1400">
              <a:solidFill>
                <a:schemeClr val="bg1"/>
              </a:solidFill>
            </a:endParaRPr>
          </a:p>
        </p:txBody>
      </p:sp>
      <p:pic>
        <p:nvPicPr>
          <p:cNvPr id="5" name="Picture 4" descr="Screenshot 2024-11-20 at 01.27.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275" y="1053465"/>
            <a:ext cx="5606415" cy="473075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6673850" y="59677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solidFill>
                  <a:schemeClr val="bg1"/>
                </a:solidFill>
              </a:rPr>
              <a:t>Generated database outcome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965" y="241300"/>
            <a:ext cx="6787515" cy="947420"/>
          </a:xfrm>
        </p:spPr>
        <p:txBody>
          <a:bodyPr/>
          <a:p>
            <a:r>
              <a:rPr lang="en-US"/>
              <a:t>Generation: Database</a:t>
            </a:r>
            <a:endParaRPr lang="en-US"/>
          </a:p>
        </p:txBody>
      </p:sp>
      <p:pic>
        <p:nvPicPr>
          <p:cNvPr id="4" name="Picture 3" descr="Screenshot 2024-11-20 at 01.31.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360" y="1783080"/>
            <a:ext cx="5634355" cy="327215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626235" y="5189220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Foreign key</a:t>
            </a: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7142480" y="5153660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Constraints and </a:t>
            </a:r>
            <a:r>
              <a:rPr lang="en-US" sz="1400">
                <a:solidFill>
                  <a:schemeClr val="bg1"/>
                </a:solidFill>
              </a:rPr>
              <a:t>Triggers</a:t>
            </a:r>
            <a:endParaRPr lang="en-US" sz="1400">
              <a:solidFill>
                <a:schemeClr val="bg1"/>
              </a:solidFill>
            </a:endParaRPr>
          </a:p>
        </p:txBody>
      </p:sp>
      <p:pic>
        <p:nvPicPr>
          <p:cNvPr id="9" name="Picture 8" descr="Screenshot 2024-11-20 at 01.53.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120" y="1850390"/>
            <a:ext cx="5506085" cy="28727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439420"/>
            <a:ext cx="6787515" cy="947420"/>
          </a:xfrm>
        </p:spPr>
        <p:txBody>
          <a:bodyPr/>
          <a:p>
            <a:r>
              <a:rPr lang="en-US"/>
              <a:t>Generation: Flaws</a:t>
            </a:r>
            <a:endParaRPr lang="en-US"/>
          </a:p>
        </p:txBody>
      </p:sp>
      <p:pic>
        <p:nvPicPr>
          <p:cNvPr id="4" name="Picture 3" descr="Screenshot 2024-11-20 at 02.09.5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4360" y="1783080"/>
            <a:ext cx="5257165" cy="431673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454775" y="3429000"/>
            <a:ext cx="406400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Problem with string typ</a:t>
            </a:r>
            <a:r>
              <a:rPr lang="en-US">
                <a:solidFill>
                  <a:schemeClr val="bg1"/>
                </a:solidFill>
              </a:rPr>
              <a:t>e: possibly casue by JDK version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Flaw with database: constraint only apply on attributes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Flaw with Erd: require manual input for primary keys</a:t>
            </a:r>
            <a:endParaRPr lang="en-US">
              <a:solidFill>
                <a:schemeClr val="bg1"/>
              </a:solidFill>
            </a:endParaRPr>
          </a:p>
          <a:p>
            <a:pPr indent="0">
              <a:buFont typeface="Arial" panose="020B0604020202090204" pitchFamily="34" charset="0"/>
              <a:buNone/>
            </a:pP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altLang="zh-CN" dirty="0"/>
              <a:t>Technical</a:t>
            </a:r>
            <a:r>
              <a:rPr lang="zh-CN" altLang="en-US" dirty="0"/>
              <a:t> </a:t>
            </a:r>
            <a:r>
              <a:rPr lang="en-US" altLang="zh-CN" dirty="0"/>
              <a:t>Challenges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506775" y="3207515"/>
          <a:ext cx="9011798" cy="2544963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282939"/>
                <a:gridCol w="6728859"/>
              </a:tblGrid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Challenge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Description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Database Design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Flexible schema for diverse financial products and transactions.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Entity Mapping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Accurate JPA mappings between users, orders, products, portfolios.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Real-time Updates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Efficient updates for portfolios, earnings, and transaction history.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Concurrency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Handling high-traffic transactions with scalability and reliability.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/>
                        <a:t>Database Query Optimization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/>
                        <a:t>As orders increase, query times may grow, slowing API responses. Implement optimizations to maintain performance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4129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/>
                        <a:t>Floating-Point Precision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dirty="0"/>
                        <a:t>Ensure accurate calculations to avoid asset errors from precision loss.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altLang="zh-CN" dirty="0"/>
              <a:t>Non-Technical</a:t>
            </a:r>
            <a:r>
              <a:rPr lang="zh-CN" altLang="en-US" dirty="0"/>
              <a:t> </a:t>
            </a:r>
            <a:r>
              <a:rPr lang="en-US" altLang="zh-CN" dirty="0"/>
              <a:t>Challenges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4360" y="3179419"/>
          <a:ext cx="10036917" cy="1787107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428286"/>
                <a:gridCol w="7608631"/>
              </a:tblGrid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Challenge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Description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User Interface Design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Creating a user-friendly interface to enhance user interaction and engagement.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State Machine Design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Modeling user behaviors and system states with clear state machine diagrams.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Team Collaboration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Working closely with the team to ensure seamless integration and high quality.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Timeline Management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effectLst/>
                        </a:rPr>
                        <a:t>Managing project timelines and resources to ensure on-time delivery.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Business Understanding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Gaining financial domain knowledge to design a platform that meets user needs.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  <a:tr h="255301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dirty="0"/>
                        <a:t>Privacy Protection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500" dirty="0"/>
                        <a:t>Using</a:t>
                      </a:r>
                      <a:r>
                        <a:rPr lang="zh-CN" altLang="en-US" sz="1500" dirty="0"/>
                        <a:t> </a:t>
                      </a:r>
                      <a:r>
                        <a:rPr lang="en-US" sz="1500" dirty="0"/>
                        <a:t>measures like asset display masking and encrypted storage of payment passwords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978" marR="7978" marT="7978" marB="0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altLang="zh-CN" dirty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95523" y="2676525"/>
            <a:ext cx="5746750" cy="2688689"/>
          </a:xfrm>
        </p:spPr>
        <p:txBody>
          <a:bodyPr/>
          <a:lstStyle/>
          <a:p>
            <a:pPr lvl="1"/>
            <a:r>
              <a:rPr lang="en-US" altLang="zh-CN" dirty="0"/>
              <a:t>Visual</a:t>
            </a:r>
            <a:r>
              <a:rPr lang="zh-CN" altLang="en-US" dirty="0"/>
              <a:t> </a:t>
            </a:r>
            <a:r>
              <a:rPr lang="en-US" altLang="zh-CN" dirty="0"/>
              <a:t>Paradigm</a:t>
            </a:r>
            <a:endParaRPr lang="en-US" altLang="zh-CN" dirty="0"/>
          </a:p>
          <a:p>
            <a:pPr lvl="1"/>
            <a:r>
              <a:rPr lang="en-US" altLang="zh-CN" dirty="0" err="1"/>
              <a:t>CodeMR</a:t>
            </a:r>
            <a:endParaRPr lang="en-US" altLang="zh-CN" dirty="0"/>
          </a:p>
          <a:p>
            <a:pPr lvl="1"/>
            <a:r>
              <a:rPr lang="en-US" altLang="zh-CN" dirty="0"/>
              <a:t>SonarQube</a:t>
            </a:r>
            <a:endParaRPr lang="en-US" altLang="zh-CN" dirty="0"/>
          </a:p>
          <a:p>
            <a:pPr lvl="1"/>
            <a:r>
              <a:rPr lang="en-US" altLang="zh-CN" dirty="0"/>
              <a:t>Understand</a:t>
            </a:r>
            <a:endParaRPr lang="en-US" altLang="zh-CN" dirty="0"/>
          </a:p>
          <a:p>
            <a:pPr lvl="1"/>
            <a:r>
              <a:rPr lang="en-US" altLang="zh-CN" dirty="0" err="1"/>
              <a:t>Intellij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endParaRPr lang="en-US" altLang="zh-CN" dirty="0"/>
          </a:p>
          <a:p>
            <a:pPr marL="402590" lvl="1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98408"/>
            <a:ext cx="10972800" cy="1574317"/>
          </a:xfrm>
        </p:spPr>
        <p:txBody>
          <a:bodyPr/>
          <a:lstStyle/>
          <a:p>
            <a:r>
              <a:rPr lang="en-US" b="1" dirty="0"/>
              <a:t>Project Timeline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94360" y="3350046"/>
          <a:ext cx="3937000" cy="1524000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2413000"/>
                <a:gridCol w="15240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Milestone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Deadline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Prototype Presentation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u="none" strike="noStrike" dirty="0">
                          <a:effectLst/>
                        </a:rPr>
                        <a:t>6</a:t>
                      </a:r>
                      <a:r>
                        <a:rPr lang="en-US" sz="1800" u="none" strike="noStrike" dirty="0">
                          <a:effectLst/>
                        </a:rPr>
                        <a:t>th </a:t>
                      </a:r>
                      <a:r>
                        <a:rPr lang="en-US" altLang="zh-CN" sz="1800" u="none" strike="noStrike" dirty="0">
                          <a:effectLst/>
                        </a:rPr>
                        <a:t>Nov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Implementation Phase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r>
                        <a:rPr lang="en-US" altLang="zh-CN" sz="1800" u="none" strike="noStrike" dirty="0">
                          <a:effectLst/>
                        </a:rPr>
                        <a:t>8</a:t>
                      </a:r>
                      <a:r>
                        <a:rPr lang="en-US" sz="1800" u="none" strike="noStrike" dirty="0">
                          <a:effectLst/>
                        </a:rPr>
                        <a:t>th Nov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Final Presentation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800" u="none" strike="noStrike" dirty="0">
                          <a:effectLst/>
                        </a:rPr>
                        <a:t>20</a:t>
                      </a:r>
                      <a:r>
                        <a:rPr lang="en-US" sz="1800" u="none" strike="noStrike" dirty="0">
                          <a:effectLst/>
                        </a:rPr>
                        <a:t>th Nov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Submission of Report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11th Dec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en-US" dirty="0"/>
              <a:t>Thank you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Topic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>
            <a:norm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Financial Product Trading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Platform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3725" y="3429000"/>
            <a:ext cx="6996897" cy="1288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Product Subscription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Product Redemption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Daily Earnings Calculation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74023" y="193218"/>
            <a:ext cx="10873740" cy="766631"/>
          </a:xfrm>
        </p:spPr>
        <p:txBody>
          <a:bodyPr/>
          <a:lstStyle/>
          <a:p>
            <a:r>
              <a:rPr lang="en-US" altLang="zh-CN" dirty="0"/>
              <a:t>Class</a:t>
            </a:r>
            <a:r>
              <a:rPr lang="zh-CN" altLang="en-US" dirty="0"/>
              <a:t> </a:t>
            </a:r>
            <a:r>
              <a:rPr lang="en-US" altLang="zh-CN" dirty="0"/>
              <a:t>Diagram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5363" y="959691"/>
            <a:ext cx="8147432" cy="59341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74023" y="110033"/>
            <a:ext cx="10873740" cy="766631"/>
          </a:xfrm>
        </p:spPr>
        <p:txBody>
          <a:bodyPr/>
          <a:lstStyle/>
          <a:p>
            <a:r>
              <a:rPr lang="en-US" altLang="zh-CN" dirty="0"/>
              <a:t>State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9225" y="876665"/>
            <a:ext cx="8784755" cy="55351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74023" y="110033"/>
            <a:ext cx="10873740" cy="766631"/>
          </a:xfrm>
        </p:spPr>
        <p:txBody>
          <a:bodyPr/>
          <a:lstStyle/>
          <a:p>
            <a:r>
              <a:rPr lang="en-US" altLang="zh-CN" dirty="0"/>
              <a:t>OCL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/>
            <p:cNvSpPr/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3999124" y="876664"/>
            <a:ext cx="74253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1.User's Age Constraint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context User 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inv</a:t>
            </a:r>
            <a:r>
              <a:rPr lang="zh-CN" alt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: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self.birthDate.diffInYears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(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currentDate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) &gt;= 18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2.Risk Level Compatibility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context Order 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inv :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self.userId.riskLevel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 &gt;=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self.productId.riskLevel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3.Bank Card Limit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context User 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inv :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self.cards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-&gt;size() &lt;= 5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4.Redeem Eligibility (Current Time Check)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context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RedemptionOrder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 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inv :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self.productId.end</a:t>
            </a:r>
            <a:r>
              <a:rPr lang="en-US" altLang="zh-CN" dirty="0" err="1">
                <a:solidFill>
                  <a:schemeClr val="bg1"/>
                </a:solidFill>
                <a:latin typeface="Helvetica Neue" panose="02000503000000020004" pitchFamily="2" charset="0"/>
              </a:rPr>
              <a:t>Date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 &lt;=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currentDate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5.Order Amount Positive Check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context Order 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inv : </a:t>
            </a:r>
            <a:r>
              <a:rPr lang="en-US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self.amount</a:t>
            </a:r>
            <a:r>
              <a:rPr lang="en-US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 &gt; 0</a:t>
            </a:r>
            <a:endParaRPr lang="en-US" dirty="0">
              <a:solidFill>
                <a:schemeClr val="bg1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080" y="265430"/>
            <a:ext cx="6787515" cy="769620"/>
          </a:xfrm>
        </p:spPr>
        <p:txBody>
          <a:bodyPr/>
          <a:p>
            <a:r>
              <a:rPr lang="en-US"/>
              <a:t>Generation: C</a:t>
            </a:r>
            <a:r>
              <a:rPr lang="en-US"/>
              <a:t>ode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Screenshot 2024-11-20 at 02.01.55"/>
          <p:cNvPicPr>
            <a:picLocks noChangeAspect="1"/>
          </p:cNvPicPr>
          <p:nvPr/>
        </p:nvPicPr>
        <p:blipFill>
          <a:blip r:embed="rId1"/>
          <a:srcRect l="26276" r="13513"/>
          <a:stretch>
            <a:fillRect/>
          </a:stretch>
        </p:blipFill>
        <p:spPr>
          <a:xfrm>
            <a:off x="5736590" y="400685"/>
            <a:ext cx="5900420" cy="5782310"/>
          </a:xfrm>
          <a:prstGeom prst="rect">
            <a:avLst/>
          </a:prstGeom>
        </p:spPr>
      </p:pic>
      <p:pic>
        <p:nvPicPr>
          <p:cNvPr id="5" name="Picture 4" descr="Screenshot 2024-11-20 at 02.04.10"/>
          <p:cNvPicPr>
            <a:picLocks noChangeAspect="1"/>
          </p:cNvPicPr>
          <p:nvPr/>
        </p:nvPicPr>
        <p:blipFill>
          <a:blip r:embed="rId2"/>
          <a:srcRect b="36944"/>
          <a:stretch>
            <a:fillRect/>
          </a:stretch>
        </p:blipFill>
        <p:spPr>
          <a:xfrm>
            <a:off x="594360" y="1634490"/>
            <a:ext cx="4767580" cy="448564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842010" y="6182360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Overall structure</a:t>
            </a:r>
            <a:endParaRPr 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938" y="121186"/>
            <a:ext cx="6787747" cy="934780"/>
          </a:xfrm>
        </p:spPr>
        <p:txBody>
          <a:bodyPr/>
          <a:lstStyle/>
          <a:p>
            <a:r>
              <a:rPr lang="en-US" altLang="zh-CN" dirty="0"/>
              <a:t>Generation: C</a:t>
            </a:r>
            <a:r>
              <a:rPr lang="en-US" dirty="0"/>
              <a:t>ode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8051" y="121186"/>
            <a:ext cx="4815191" cy="66156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32" y="1872714"/>
            <a:ext cx="4483100" cy="48641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225425"/>
            <a:ext cx="6787515" cy="863600"/>
          </a:xfrm>
        </p:spPr>
        <p:txBody>
          <a:bodyPr/>
          <a:p>
            <a:r>
              <a:rPr lang="en-US"/>
              <a:t>Generation: Code</a:t>
            </a:r>
            <a:endParaRPr lang="en-US"/>
          </a:p>
        </p:txBody>
      </p:sp>
      <p:pic>
        <p:nvPicPr>
          <p:cNvPr id="5" name="Picture 4" descr="Screenshot 2024-11-20 at 02.07.2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7865" y="1182370"/>
            <a:ext cx="5968365" cy="5368290"/>
          </a:xfrm>
          <a:prstGeom prst="rect">
            <a:avLst/>
          </a:prstGeom>
        </p:spPr>
      </p:pic>
      <p:pic>
        <p:nvPicPr>
          <p:cNvPr id="6" name="Picture 5" descr="Screenshot 2024-11-20 at 02.08.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815" y="401320"/>
            <a:ext cx="4354195" cy="5755005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7174230" y="6243955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Build file</a:t>
            </a:r>
            <a:endParaRPr 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8938" y="184051"/>
            <a:ext cx="6787747" cy="934780"/>
          </a:xfrm>
        </p:spPr>
        <p:txBody>
          <a:bodyPr/>
          <a:lstStyle/>
          <a:p>
            <a:r>
              <a:rPr lang="en-US" dirty="0"/>
              <a:t>Generation: Database</a:t>
            </a:r>
            <a:endParaRPr lang="en-US" dirty="0"/>
          </a:p>
        </p:txBody>
      </p:sp>
      <p:pic>
        <p:nvPicPr>
          <p:cNvPr id="3" name="Picture 2" descr="Screenshot 2024-11-20 at 01.12.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5305" y="1056005"/>
            <a:ext cx="6183630" cy="4166235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221740" y="5285105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E-R Diagram</a:t>
            </a:r>
            <a:endParaRPr lang="en-US" sz="1400">
              <a:solidFill>
                <a:schemeClr val="bg1"/>
              </a:solidFill>
            </a:endParaRPr>
          </a:p>
        </p:txBody>
      </p:sp>
      <p:pic>
        <p:nvPicPr>
          <p:cNvPr id="5" name="Picture 4" descr="Screenshot 2024-11-20 at 01.17.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440" y="1235710"/>
            <a:ext cx="4309110" cy="369189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106920" y="5107940"/>
            <a:ext cx="4064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sz="1400">
                <a:solidFill>
                  <a:schemeClr val="bg1"/>
                </a:solidFill>
              </a:rPr>
              <a:t>Sepcify Primary keys</a:t>
            </a:r>
            <a:endParaRPr lang="en-US" sz="1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2465</Words>
  <Application>WPS Presentation</Application>
  <PresentationFormat>Widescreen</PresentationFormat>
  <Paragraphs>172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3" baseType="lpstr">
      <vt:lpstr>Arial</vt:lpstr>
      <vt:lpstr>宋体</vt:lpstr>
      <vt:lpstr>Wingdings</vt:lpstr>
      <vt:lpstr>Lato Extended</vt:lpstr>
      <vt:lpstr>Thonburi</vt:lpstr>
      <vt:lpstr>Helvetica Neue</vt:lpstr>
      <vt:lpstr>Calibri</vt:lpstr>
      <vt:lpstr>微软雅黑</vt:lpstr>
      <vt:lpstr>汉仪旗黑</vt:lpstr>
      <vt:lpstr>宋体</vt:lpstr>
      <vt:lpstr>Arial Unicode MS</vt:lpstr>
      <vt:lpstr>Franklin Gothic Book</vt:lpstr>
      <vt:lpstr>苹方-简</vt:lpstr>
      <vt:lpstr>Franklin Gothic Demi</vt:lpstr>
      <vt:lpstr>汉仪书宋二KW</vt:lpstr>
      <vt:lpstr>Custom</vt:lpstr>
      <vt:lpstr>Prototype Presentation</vt:lpstr>
      <vt:lpstr>Project Topic</vt:lpstr>
      <vt:lpstr>Class Diagram</vt:lpstr>
      <vt:lpstr>State Machine</vt:lpstr>
      <vt:lpstr>OCL</vt:lpstr>
      <vt:lpstr>PowerPoint 演示文稿</vt:lpstr>
      <vt:lpstr>Code</vt:lpstr>
      <vt:lpstr>PowerPoint 演示文稿</vt:lpstr>
      <vt:lpstr>Code</vt:lpstr>
      <vt:lpstr>Code</vt:lpstr>
      <vt:lpstr>PowerPoint 演示文稿</vt:lpstr>
      <vt:lpstr>PowerPoint 演示文稿</vt:lpstr>
      <vt:lpstr>Technical Challenges</vt:lpstr>
      <vt:lpstr>Non-Technical Challenges</vt:lpstr>
      <vt:lpstr>Tools</vt:lpstr>
      <vt:lpstr>Project Timeline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fengchengjia</cp:lastModifiedBy>
  <cp:revision>4</cp:revision>
  <dcterms:created xsi:type="dcterms:W3CDTF">2024-11-20T07:31:07Z</dcterms:created>
  <dcterms:modified xsi:type="dcterms:W3CDTF">2024-11-20T07:31:07Z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7739E34B8781302B948E3D677400CE8F_43</vt:lpwstr>
  </property>
  <property fmtid="{D5CDD505-2E9C-101B-9397-08002B2CF9AE}" pid="4" name="KSOProductBuildVer">
    <vt:lpwstr>1033-6.7.1.8828</vt:lpwstr>
  </property>
</Properties>
</file>

<file path=docProps/thumbnail.jpeg>
</file>